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66" r:id="rId4"/>
    <p:sldId id="272" r:id="rId5"/>
    <p:sldId id="265" r:id="rId6"/>
    <p:sldId id="260" r:id="rId7"/>
    <p:sldId id="269" r:id="rId8"/>
    <p:sldId id="270" r:id="rId9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2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87DC1-FB65-40FF-8DBB-A9E0D87C7C41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7FF8A-A161-4D6B-BC62-9F31CA84C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32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7FF8A-A161-4D6B-BC62-9F31CA84C69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651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7FF8A-A161-4D6B-BC62-9F31CA84C69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08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DC62-8668-4D89-9DBA-1969F91AF0BC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17DC-539E-42B2-9F35-9EC1598EA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93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DC62-8668-4D89-9DBA-1969F91AF0BC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17DC-539E-42B2-9F35-9EC1598EA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3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DC62-8668-4D89-9DBA-1969F91AF0BC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17DC-539E-42B2-9F35-9EC1598EA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70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DC62-8668-4D89-9DBA-1969F91AF0BC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17DC-539E-42B2-9F35-9EC1598EA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63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DC62-8668-4D89-9DBA-1969F91AF0BC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17DC-539E-42B2-9F35-9EC1598EA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39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DC62-8668-4D89-9DBA-1969F91AF0BC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17DC-539E-42B2-9F35-9EC1598EA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4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DC62-8668-4D89-9DBA-1969F91AF0BC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17DC-539E-42B2-9F35-9EC1598EA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40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DC62-8668-4D89-9DBA-1969F91AF0BC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17DC-539E-42B2-9F35-9EC1598EA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31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DC62-8668-4D89-9DBA-1969F91AF0BC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17DC-539E-42B2-9F35-9EC1598EA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6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DC62-8668-4D89-9DBA-1969F91AF0BC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17DC-539E-42B2-9F35-9EC1598EA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7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DC62-8668-4D89-9DBA-1969F91AF0BC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17DC-539E-42B2-9F35-9EC1598EA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14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FDC62-8668-4D89-9DBA-1969F91AF0BC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817DC-539E-42B2-9F35-9EC1598EA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66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0971" y="631371"/>
            <a:ext cx="10156372" cy="2090058"/>
          </a:xfrm>
        </p:spPr>
        <p:txBody>
          <a:bodyPr>
            <a:noAutofit/>
          </a:bodyPr>
          <a:lstStyle/>
          <a:p>
            <a:r>
              <a:rPr lang="en-US" sz="4000" dirty="0" smtClean="0"/>
              <a:t>PRELIMINARY LIGHT CURVES OF DOUBLE </a:t>
            </a:r>
            <a:r>
              <a:rPr lang="en-US" sz="4000" dirty="0" smtClean="0"/>
              <a:t>GLQs </a:t>
            </a:r>
            <a:r>
              <a:rPr lang="en-US" sz="4000" dirty="0"/>
              <a:t>SDSSJ2124+1632 </a:t>
            </a:r>
            <a:r>
              <a:rPr lang="en-US" sz="4000" dirty="0" smtClean="0"/>
              <a:t>AND </a:t>
            </a:r>
            <a:r>
              <a:rPr lang="en-US" sz="4000" dirty="0"/>
              <a:t>SDSSJ0806+2006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7557" y="2894466"/>
            <a:ext cx="9144000" cy="1655762"/>
          </a:xfrm>
        </p:spPr>
        <p:txBody>
          <a:bodyPr/>
          <a:lstStyle/>
          <a:p>
            <a:pPr algn="r"/>
            <a:r>
              <a:rPr lang="en-US" sz="2800" dirty="0" smtClean="0"/>
              <a:t>T. </a:t>
            </a:r>
            <a:r>
              <a:rPr lang="en-US" sz="2800" dirty="0" err="1" smtClean="0"/>
              <a:t>Akhunov</a:t>
            </a:r>
            <a:r>
              <a:rPr lang="en-US" sz="2800" dirty="0" smtClean="0"/>
              <a:t>, O. </a:t>
            </a:r>
            <a:r>
              <a:rPr lang="en-US" sz="2800" dirty="0" err="1" smtClean="0"/>
              <a:t>Burkhonov</a:t>
            </a:r>
            <a:r>
              <a:rPr lang="en-US" sz="2800" dirty="0" smtClean="0"/>
              <a:t>, N. </a:t>
            </a:r>
            <a:r>
              <a:rPr lang="en-US" sz="2800" dirty="0" err="1" smtClean="0"/>
              <a:t>Alimova</a:t>
            </a:r>
            <a:r>
              <a:rPr lang="en-US" sz="2800" dirty="0" smtClean="0"/>
              <a:t>, D. </a:t>
            </a:r>
            <a:r>
              <a:rPr lang="en-US" sz="2800" dirty="0" err="1" smtClean="0"/>
              <a:t>Bekov</a:t>
            </a:r>
            <a:r>
              <a:rPr lang="en-US" sz="2800" dirty="0" smtClean="0"/>
              <a:t>, </a:t>
            </a:r>
            <a:r>
              <a:rPr lang="en-US" sz="2800" dirty="0" err="1" smtClean="0"/>
              <a:t>S.Nuritdinov</a:t>
            </a:r>
            <a:endParaRPr lang="en-US" sz="2800" dirty="0" smtClean="0"/>
          </a:p>
          <a:p>
            <a:r>
              <a:rPr lang="en-US" sz="2800" dirty="0" smtClean="0"/>
              <a:t>National University of Uzbekistan</a:t>
            </a:r>
          </a:p>
          <a:p>
            <a:r>
              <a:rPr lang="en-US" sz="2800" dirty="0"/>
              <a:t>Astronomical </a:t>
            </a:r>
            <a:r>
              <a:rPr lang="en-US" sz="2800" dirty="0" smtClean="0"/>
              <a:t>institute </a:t>
            </a:r>
            <a:r>
              <a:rPr lang="en-US" sz="2800" dirty="0"/>
              <a:t>IBAI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0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885" y="2830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GLQ SDSSJ2124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+ 1632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658" y="3887333"/>
            <a:ext cx="1103811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GLQ SDSSJ2124 + 1632 was discovered in 2017 by Lemon et al.  This object consists of two components of a distant quasar. The angular separation between lensed images ~3.02" and source redshift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Zq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1.28. </a:t>
            </a:r>
          </a:p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Observations of the object were carried out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R-band at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Maidanak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Observatory in 2018-2019 using 1.5 m telescope AZT-22. For photometry of lensed components, we used the DAOPHOT program. We have chosen the Moffat function to describe the light distribution in the images.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39" y="1240973"/>
            <a:ext cx="2423431" cy="242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71" y="1245054"/>
            <a:ext cx="74676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9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29066"/>
            <a:ext cx="10972800" cy="1080679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err="1" smtClean="0"/>
              <a:t>Maidanak</a:t>
            </a:r>
            <a:r>
              <a:rPr lang="en-US" sz="3200" i="1" dirty="0" smtClean="0"/>
              <a:t> images of </a:t>
            </a:r>
            <a:r>
              <a:rPr lang="uz-Latn-UZ" sz="3200" i="1" dirty="0" smtClean="0"/>
              <a:t>SDSSJ0806+2006</a:t>
            </a:r>
            <a:r>
              <a:rPr lang="ru-RU" sz="3200" i="1" dirty="0" smtClean="0"/>
              <a:t>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7381" y="5229200"/>
            <a:ext cx="11329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84" y="1192031"/>
            <a:ext cx="6275615" cy="4882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7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542" y="323986"/>
            <a:ext cx="10972800" cy="843688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/>
              <a:t>Lensed components of </a:t>
            </a:r>
            <a:r>
              <a:rPr lang="uz-Latn-UZ" sz="3200" i="1" dirty="0" smtClean="0"/>
              <a:t>DSSJ0806+2006</a:t>
            </a:r>
            <a:r>
              <a:rPr lang="ru-RU" sz="3200" i="1" dirty="0" smtClean="0"/>
              <a:t>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7381" y="5229200"/>
            <a:ext cx="11329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D:\dowload\sdss2124_sml_view_02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49" y="1167674"/>
            <a:ext cx="6605951" cy="37349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519391" y="5090700"/>
            <a:ext cx="102480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/>
              <a:t>On the right panel we can see the presence of enough bright lensing galaxy on the background of the B image. This fact led to scattering of photometric points in the light curve (see next slide)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749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968" y="151039"/>
            <a:ext cx="630555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22" y="151040"/>
            <a:ext cx="5502046" cy="356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97086"/>
            <a:ext cx="11440886" cy="2797628"/>
          </a:xfrm>
        </p:spPr>
        <p:txBody>
          <a:bodyPr>
            <a:noAutofit/>
          </a:bodyPr>
          <a:lstStyle/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curves of the reference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brightness variations of 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as whole (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lensed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A and B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are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shown. It can be seen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increases its brightness, repeating the behavior of the system as a whole. However, the amplitude of the variation is more than 2 times higher than the amplitude of the system and is equal to ~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0.35 mag.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same time, component B almost does not change its brightness. We see approximately the same behavior in the case of SDSSJ0806 + 2006. The system as a whole changes its brightness with an amplitude of ~ 0.2 mag, but the magnitude difference between the two components changes with time. This indicates the presence of not only internal variability of the source, but also possible long-period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microlensing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both objects.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943" y="3933654"/>
            <a:ext cx="109074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z-Latn-U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SDSSJ0806+2006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discovered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2006 by N. Inada.  This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consists of two components of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distant quasar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angular separation between them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1.4"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source redshift is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Zq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1.54.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these objects were carried out at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Maidanak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Observatory in 2017-2019 in the 1.5 m telescope AZT-22, mainly in the R filter. For photometry of lensed components, we used the DAOPHOT program. We have chosen the Moffat function to describe the light distribution in the images.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73734" y="152791"/>
            <a:ext cx="5983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SDSSJ0806+2006</a:t>
            </a:r>
            <a:endParaRPr lang="ru-RU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5" descr="sdss0806_tot_view"/>
          <p:cNvPicPr/>
          <p:nvPr/>
        </p:nvPicPr>
        <p:blipFill>
          <a:blip r:embed="rId2"/>
          <a:stretch>
            <a:fillRect/>
          </a:stretch>
        </p:blipFill>
        <p:spPr>
          <a:xfrm>
            <a:off x="4206217" y="676011"/>
            <a:ext cx="4328183" cy="316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3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426170"/>
          </a:xfrm>
        </p:spPr>
        <p:txBody>
          <a:bodyPr>
            <a:normAutofit/>
          </a:bodyPr>
          <a:lstStyle/>
          <a:p>
            <a:r>
              <a:rPr lang="uz-Latn-UZ" sz="3200" i="1" dirty="0"/>
              <a:t>SDSSJ0806+2006</a:t>
            </a:r>
            <a:r>
              <a:rPr lang="ru-RU" sz="3200" i="1" dirty="0"/>
              <a:t> </a:t>
            </a:r>
            <a:r>
              <a:rPr lang="en-US" sz="3200" i="1" dirty="0" err="1" smtClean="0"/>
              <a:t>Maidanak</a:t>
            </a:r>
            <a:r>
              <a:rPr lang="en-US" sz="3200" i="1" dirty="0" smtClean="0"/>
              <a:t> images and processing </a:t>
            </a:r>
            <a:endParaRPr lang="ru-RU" sz="3200" dirty="0"/>
          </a:p>
        </p:txBody>
      </p:sp>
      <p:pic>
        <p:nvPicPr>
          <p:cNvPr id="4" name="Объект 3" descr="C:\Users\KamalaAlimdjanovna\Desktop\Maqola RIAK 2021\sdss0806_sml_view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7342" y="1828422"/>
            <a:ext cx="7780379" cy="3102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5" t="10368" r="15788" b="9792"/>
          <a:stretch/>
        </p:blipFill>
        <p:spPr bwMode="auto">
          <a:xfrm>
            <a:off x="315687" y="1828800"/>
            <a:ext cx="3175600" cy="310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9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764" y="4027715"/>
            <a:ext cx="116477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curves of the reference star and the brightness variations of the system as whole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lensed components A and B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are shown. It can be seen component A increases its brightness, repeating the behavior of the system as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 with similar amplitude ~ 0.20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mag.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changes its brightness almost synchronously with component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as a whole changes its brightness with an amplitude of ~ 0.2 mag, but the magnitude difference between the two components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changes over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time. This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indicates, in opposite to the previous object,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absence the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microlensing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system. This situation resembles the situation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lensed quasar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673.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6" y="400732"/>
            <a:ext cx="5886135" cy="362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569" y="400732"/>
            <a:ext cx="6099717" cy="362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36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92</Words>
  <Application>Microsoft Office PowerPoint</Application>
  <PresentationFormat>Произвольный</PresentationFormat>
  <Paragraphs>23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PRELIMINARY LIGHT CURVES OF DOUBLE GLQs SDSSJ2124+1632 AND SDSSJ0806+2006</vt:lpstr>
      <vt:lpstr>GLQ SDSSJ2124 + 1632 </vt:lpstr>
      <vt:lpstr>Maidanak images of SDSSJ0806+2006 </vt:lpstr>
      <vt:lpstr>Lensed components of DSSJ0806+2006 </vt:lpstr>
      <vt:lpstr> The light curves of the reference star and the brightness variations of the system as whole (left) and lensed components A and B (right) are shown. It can be seen component A increases its brightness, repeating the behavior of the system as a whole. However, the amplitude of the variation is more than 2 times higher than the amplitude of the system and is equal to ~ 0.35 mag. At the same time, component B almost does not change its brightness. We see approximately the same behavior in the case of SDSSJ0806 + 2006. The system as a whole changes its brightness with an amplitude of ~ 0.2 mag, but the magnitude difference between the two components changes with time. This indicates the presence of not only internal variability of the source, but also possible long-period microlensing in both objects.</vt:lpstr>
      <vt:lpstr>Презентация PowerPoint</vt:lpstr>
      <vt:lpstr>SDSSJ0806+2006 Maidanak images and processing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RESULTS OF PHOTOMETRIC ANALYSIS OF GRAVITATIONALLY LENSED QUASARS SDSSJ2124 + 1632 AND SDSSJ 0806 + 2006 ARE PRESENTED.</dc:title>
  <dc:creator>admin</dc:creator>
  <cp:lastModifiedBy>Tal'at A. Axunov</cp:lastModifiedBy>
  <cp:revision>26</cp:revision>
  <cp:lastPrinted>2021-10-06T06:13:44Z</cp:lastPrinted>
  <dcterms:created xsi:type="dcterms:W3CDTF">2021-10-06T05:23:52Z</dcterms:created>
  <dcterms:modified xsi:type="dcterms:W3CDTF">2021-11-05T06:47:48Z</dcterms:modified>
</cp:coreProperties>
</file>