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8" r:id="rId7"/>
    <p:sldId id="269" r:id="rId8"/>
    <p:sldId id="262" r:id="rId9"/>
    <p:sldId id="284" r:id="rId10"/>
    <p:sldId id="270" r:id="rId11"/>
    <p:sldId id="265" r:id="rId12"/>
    <p:sldId id="282" r:id="rId13"/>
    <p:sldId id="267" r:id="rId14"/>
    <p:sldId id="257" r:id="rId15"/>
    <p:sldId id="286" r:id="rId16"/>
    <p:sldId id="285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" initials="1" lastIdx="1" clrIdx="0">
    <p:extLst>
      <p:ext uri="{19B8F6BF-5375-455C-9EA6-DF929625EA0E}">
        <p15:presenceInfo xmlns:p15="http://schemas.microsoft.com/office/powerpoint/2012/main" userId="12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499DF-4DB3-4AD3-A83D-74784E9C5FEC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076C7-4DF3-44D9-AB3A-1830AED5C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1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076C7-4DF3-44D9-AB3A-1830AED5C44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4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AE3C-DE1D-4979-B22F-012A871BE61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9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918-256C-4E14-9DA0-697080E915E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929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918-256C-4E14-9DA0-697080E915E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3215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918-256C-4E14-9DA0-697080E915E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333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918-256C-4E14-9DA0-697080E915E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1806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918-256C-4E14-9DA0-697080E915E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305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C48A-47A1-43CC-9199-4A3C9ED5921A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66D6-9944-4796-BFCA-BCA6338426F6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8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2F12-B50B-4B65-AE1C-ED7BCA88DF1F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4841-A710-4663-A21D-63074053EB64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3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9D8-6056-42CE-A674-8E9E3EAE254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5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380B-E39F-4E11-9586-62D0A515A31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2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BA35-635B-4331-800D-6EDA5D3EBB00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4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02E9-54BF-40D2-BB8C-23D6CF773C06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A238-AEA2-42AF-9C61-08C50179D5B4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2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9AF-CBF1-4662-955A-BE1676B95868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9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0918-256C-4E14-9DA0-697080E915E5}" type="datetime1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BDB87F-F336-4684-9C9B-DA2D8D53BB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3646" y="1287888"/>
            <a:ext cx="10779616" cy="2387600"/>
          </a:xfrm>
        </p:spPr>
        <p:txBody>
          <a:bodyPr>
            <a:normAutofit/>
          </a:bodyPr>
          <a:lstStyle/>
          <a:p>
            <a:r>
              <a:rPr lang="en-US" sz="4400" dirty="0"/>
              <a:t>GRB 201015A: from seconds to months optical monitoring and supernova discovery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031" y="3962646"/>
            <a:ext cx="6941713" cy="2026029"/>
          </a:xfrm>
        </p:spPr>
        <p:txBody>
          <a:bodyPr>
            <a:normAutofit/>
          </a:bodyPr>
          <a:lstStyle/>
          <a:p>
            <a:r>
              <a:rPr lang="en-US" dirty="0"/>
              <a:t>Belkin S.O. </a:t>
            </a:r>
            <a:r>
              <a:rPr lang="en-US" dirty="0" smtClean="0"/>
              <a:t>(HSE University, </a:t>
            </a:r>
            <a:r>
              <a:rPr lang="en-US" dirty="0"/>
              <a:t>IKI RAS),</a:t>
            </a:r>
          </a:p>
          <a:p>
            <a:r>
              <a:rPr lang="en-US" dirty="0" err="1"/>
              <a:t>Pozanenko</a:t>
            </a:r>
            <a:r>
              <a:rPr lang="en-US" dirty="0"/>
              <a:t> A.S. (IKI RAS), </a:t>
            </a:r>
            <a:r>
              <a:rPr lang="en-US" dirty="0" err="1"/>
              <a:t>Minaev</a:t>
            </a:r>
            <a:r>
              <a:rPr lang="en-US" dirty="0"/>
              <a:t> </a:t>
            </a:r>
            <a:r>
              <a:rPr lang="en-US" dirty="0" err="1"/>
              <a:t>P.Yu</a:t>
            </a:r>
            <a:r>
              <a:rPr lang="en-US" dirty="0"/>
              <a:t>. (IKI RAS), </a:t>
            </a:r>
            <a:r>
              <a:rPr lang="en-US" dirty="0" err="1"/>
              <a:t>Volnova</a:t>
            </a:r>
            <a:r>
              <a:rPr lang="en-US" dirty="0"/>
              <a:t> A.A. (IKI RAS), </a:t>
            </a:r>
            <a:r>
              <a:rPr lang="en-US" dirty="0" err="1"/>
              <a:t>Pankov</a:t>
            </a:r>
            <a:r>
              <a:rPr lang="en-US" dirty="0"/>
              <a:t> N.S. </a:t>
            </a:r>
            <a:r>
              <a:rPr lang="en-US" dirty="0" smtClean="0"/>
              <a:t>(</a:t>
            </a:r>
            <a:r>
              <a:rPr lang="en-US" dirty="0"/>
              <a:t>HSE University</a:t>
            </a:r>
            <a:r>
              <a:rPr lang="en-US" dirty="0" smtClean="0"/>
              <a:t>, </a:t>
            </a:r>
            <a:r>
              <a:rPr lang="en-US" dirty="0"/>
              <a:t>IKI RAS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37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11579" y="1940689"/>
            <a:ext cx="105849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V-band absolute magnitude :</a:t>
            </a:r>
            <a:endParaRPr lang="ru-RU" sz="2800" dirty="0" smtClean="0"/>
          </a:p>
          <a:p>
            <a:pPr marL="0" lvl="0" indent="0">
              <a:buNone/>
            </a:pPr>
            <a:r>
              <a:rPr lang="en-US" sz="2800" dirty="0" err="1" smtClean="0"/>
              <a:t>M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=</a:t>
            </a:r>
            <a:r>
              <a:rPr lang="ru-RU" sz="2800" dirty="0"/>
              <a:t> </a:t>
            </a:r>
            <a:r>
              <a:rPr lang="ru-RU" sz="2800" dirty="0" smtClean="0"/>
              <a:t>-20,0</a:t>
            </a:r>
            <a:r>
              <a:rPr lang="en-US" sz="2800" dirty="0" smtClean="0"/>
              <a:t>1</a:t>
            </a:r>
            <a:r>
              <a:rPr lang="ru-RU" sz="2800" dirty="0" smtClean="0"/>
              <a:t>+0,75-0,44</a:t>
            </a:r>
            <a:r>
              <a:rPr lang="en-US" sz="2800" baseline="30000" dirty="0" smtClean="0"/>
              <a:t>m</a:t>
            </a:r>
            <a:endParaRPr lang="ru-RU" sz="2800" dirty="0" smtClean="0"/>
          </a:p>
          <a:p>
            <a:pPr lvl="0"/>
            <a:r>
              <a:rPr lang="en-US" sz="2800" dirty="0"/>
              <a:t>Time from the </a:t>
            </a:r>
            <a:r>
              <a:rPr lang="en-US" sz="2800" dirty="0" smtClean="0"/>
              <a:t>registration </a:t>
            </a:r>
            <a:r>
              <a:rPr lang="en-US" sz="2800" dirty="0"/>
              <a:t>of the burst to the maximum of the supernova in the observer's (source) </a:t>
            </a:r>
            <a:r>
              <a:rPr lang="en-US" sz="2800" dirty="0" smtClean="0"/>
              <a:t>reference frame</a:t>
            </a:r>
            <a:r>
              <a:rPr lang="ru-RU" sz="2800" dirty="0" smtClean="0"/>
              <a:t>:</a:t>
            </a:r>
          </a:p>
          <a:p>
            <a:pPr marL="0" lvl="0" indent="0">
              <a:buNone/>
            </a:pPr>
            <a:r>
              <a:rPr lang="en-US" sz="2800" dirty="0" smtClean="0"/>
              <a:t>t-T0= </a:t>
            </a:r>
            <a:r>
              <a:rPr lang="ru-RU" sz="2800" dirty="0" smtClean="0"/>
              <a:t>15,75</a:t>
            </a:r>
            <a:r>
              <a:rPr lang="en-US" sz="2800" dirty="0" smtClean="0"/>
              <a:t>+/-2,</a:t>
            </a:r>
            <a:r>
              <a:rPr lang="ru-RU" sz="2800" dirty="0" smtClean="0"/>
              <a:t>00</a:t>
            </a:r>
            <a:r>
              <a:rPr lang="en-US" sz="2800" dirty="0" smtClean="0"/>
              <a:t> (</a:t>
            </a:r>
            <a:r>
              <a:rPr lang="ru-RU" sz="2800" dirty="0" smtClean="0"/>
              <a:t>11,04</a:t>
            </a:r>
            <a:r>
              <a:rPr lang="en-US" sz="2800" dirty="0" smtClean="0"/>
              <a:t>+/-</a:t>
            </a:r>
            <a:r>
              <a:rPr lang="ru-RU" sz="2800" dirty="0" smtClean="0"/>
              <a:t>1,41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  <a:r>
              <a:rPr lang="en-US" sz="2800" dirty="0" smtClean="0"/>
              <a:t>days</a:t>
            </a:r>
            <a:r>
              <a:rPr lang="ru-RU" sz="2800" dirty="0" smtClean="0"/>
              <a:t>.</a:t>
            </a:r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1999" cy="115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Supernova parameters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483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Comparison with known cases of GRB-SN</a:t>
            </a:r>
            <a:endParaRPr lang="ru-RU" sz="15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20507" y="3309870"/>
            <a:ext cx="1901710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30" y="1458000"/>
            <a:ext cx="773074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4" y="0"/>
            <a:ext cx="12024575" cy="1280890"/>
          </a:xfrm>
        </p:spPr>
        <p:txBody>
          <a:bodyPr/>
          <a:lstStyle/>
          <a:p>
            <a:pPr algn="ctr"/>
            <a:r>
              <a:rPr lang="en-US" dirty="0" smtClean="0"/>
              <a:t>		</a:t>
            </a:r>
            <a:r>
              <a:rPr lang="en-US" dirty="0"/>
              <a:t>Spectroscopic confirmation of </a:t>
            </a:r>
            <a:r>
              <a:rPr lang="en-US" dirty="0" smtClean="0"/>
              <a:t>SN </a:t>
            </a:r>
            <a:r>
              <a:rPr lang="en-US" dirty="0"/>
              <a:t>associated </a:t>
            </a:r>
            <a:r>
              <a:rPr lang="en-US" dirty="0" smtClean="0"/>
              <a:t>with </a:t>
            </a:r>
            <a:r>
              <a:rPr lang="en-US" dirty="0"/>
              <a:t>GBR 201015A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ru-RU" dirty="0" smtClean="0"/>
              <a:t>: </a:t>
            </a:r>
            <a:r>
              <a:rPr lang="en-US" dirty="0" smtClean="0"/>
              <a:t>Rossi et al., GCN 29306;</a:t>
            </a:r>
          </a:p>
          <a:p>
            <a:r>
              <a:rPr lang="en-US" dirty="0" smtClean="0"/>
              <a:t>Telescope</a:t>
            </a:r>
            <a:r>
              <a:rPr lang="ru-RU" dirty="0" smtClean="0"/>
              <a:t>: </a:t>
            </a:r>
            <a:r>
              <a:rPr lang="en-US" dirty="0" smtClean="0"/>
              <a:t>2x8,4-m LBT;</a:t>
            </a:r>
            <a:endParaRPr lang="ru-RU" dirty="0" smtClean="0"/>
          </a:p>
          <a:p>
            <a:r>
              <a:rPr lang="en-US" dirty="0" smtClean="0"/>
              <a:t>Instrument</a:t>
            </a:r>
            <a:r>
              <a:rPr lang="ru-RU" dirty="0" smtClean="0"/>
              <a:t>: </a:t>
            </a:r>
            <a:r>
              <a:rPr lang="en-US" dirty="0" smtClean="0"/>
              <a:t>MODS;</a:t>
            </a:r>
            <a:endParaRPr lang="ru-RU" dirty="0" smtClean="0"/>
          </a:p>
          <a:p>
            <a:r>
              <a:rPr lang="en-US" dirty="0"/>
              <a:t>Observation date </a:t>
            </a:r>
            <a:r>
              <a:rPr lang="ru-RU" dirty="0" smtClean="0"/>
              <a:t>: 2020-11-13 (</a:t>
            </a:r>
            <a:r>
              <a:rPr lang="en-US" dirty="0" smtClean="0"/>
              <a:t>UT</a:t>
            </a:r>
            <a:r>
              <a:rPr lang="ru-RU" dirty="0" smtClean="0"/>
              <a:t>)</a:t>
            </a:r>
            <a:r>
              <a:rPr lang="en-US" dirty="0" smtClean="0"/>
              <a:t> 04:00:00 (~28,8 day)</a:t>
            </a:r>
            <a:r>
              <a:rPr lang="ru-RU" dirty="0" smtClean="0"/>
              <a:t>;</a:t>
            </a:r>
          </a:p>
          <a:p>
            <a:r>
              <a:rPr lang="en-US" dirty="0" smtClean="0"/>
              <a:t>Exposure</a:t>
            </a:r>
            <a:r>
              <a:rPr lang="ru-RU" dirty="0" smtClean="0"/>
              <a:t>: 8*900 </a:t>
            </a:r>
            <a:r>
              <a:rPr lang="en-US" dirty="0" smtClean="0"/>
              <a:t>s</a:t>
            </a:r>
            <a:r>
              <a:rPr lang="ru-RU" dirty="0" smtClean="0"/>
              <a:t>;</a:t>
            </a:r>
          </a:p>
          <a:p>
            <a:r>
              <a:rPr lang="en-US" dirty="0"/>
              <a:t>Wavelength range </a:t>
            </a:r>
            <a:r>
              <a:rPr lang="ru-RU" dirty="0" smtClean="0"/>
              <a:t>: 3200-10000 </a:t>
            </a:r>
            <a:r>
              <a:rPr lang="en-US" dirty="0"/>
              <a:t>A</a:t>
            </a:r>
            <a:r>
              <a:rPr lang="en-US" dirty="0" smtClean="0"/>
              <a:t>;</a:t>
            </a:r>
          </a:p>
          <a:p>
            <a:r>
              <a:rPr lang="en-US" dirty="0"/>
              <a:t>Identified </a:t>
            </a:r>
            <a:r>
              <a:rPr lang="en-US" dirty="0" smtClean="0"/>
              <a:t>SN type </a:t>
            </a:r>
            <a:r>
              <a:rPr lang="ru-RU" dirty="0" smtClean="0"/>
              <a:t>: </a:t>
            </a:r>
            <a:r>
              <a:rPr lang="en-US" dirty="0" err="1" smtClean="0"/>
              <a:t>Ic</a:t>
            </a:r>
            <a:r>
              <a:rPr lang="en-US" dirty="0" smtClean="0"/>
              <a:t>-BL.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61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ru-RU" sz="1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579" y="1280890"/>
            <a:ext cx="10880421" cy="6217554"/>
          </a:xfrm>
        </p:spPr>
        <p:txBody>
          <a:bodyPr>
            <a:noAutofit/>
          </a:bodyPr>
          <a:lstStyle/>
          <a:p>
            <a:r>
              <a:rPr lang="en-US" sz="2000" dirty="0"/>
              <a:t>An almost continuous multicolor light curve of GRB 201015A was constructed, consisting of 185 observations from X-rays to radio, which cover it from about </a:t>
            </a:r>
            <a:r>
              <a:rPr lang="en-US" sz="2000" b="1" dirty="0"/>
              <a:t>73 seconds after the registration of the GRB for about 3 months (85 days)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en-US" sz="2000" b="1" dirty="0"/>
              <a:t>A supernova has been detected in </a:t>
            </a:r>
            <a:r>
              <a:rPr lang="en-US" sz="2000" b="1" dirty="0" smtClean="0"/>
              <a:t>GRB 201015A, </a:t>
            </a:r>
            <a:r>
              <a:rPr lang="en-US" sz="2000" b="1" dirty="0"/>
              <a:t>which is another, among 24 others, cases that have received both photometric and spectroscopic confirmation of the presence of supernovae in GRBs.</a:t>
            </a:r>
            <a:r>
              <a:rPr lang="ru-RU" sz="2000" b="1" dirty="0" smtClean="0"/>
              <a:t>;</a:t>
            </a:r>
            <a:endParaRPr lang="en-US" sz="2000" b="1" dirty="0"/>
          </a:p>
          <a:p>
            <a:r>
              <a:rPr lang="en-US" sz="2000" dirty="0"/>
              <a:t>The parameters obtained are in agreement with most cases of supernovae associated with gamma-ray bursts.</a:t>
            </a:r>
            <a:r>
              <a:rPr lang="ru-RU" sz="2000" dirty="0" smtClean="0"/>
              <a:t>;</a:t>
            </a:r>
          </a:p>
          <a:p>
            <a:r>
              <a:rPr lang="en-US" sz="2000" dirty="0"/>
              <a:t>Observations of a part of the light curve in the supernova phase, along with regular observations of the afterglow stage and the host galaxy, are necessary to determine the presence or absence of a supernova in a given gamma-ray burst and to estimate its </a:t>
            </a:r>
            <a:r>
              <a:rPr lang="en-US" sz="2000" dirty="0" smtClean="0"/>
              <a:t>parameters;</a:t>
            </a:r>
          </a:p>
          <a:p>
            <a:r>
              <a:rPr lang="en-US" sz="2000" b="1" dirty="0"/>
              <a:t>Observations in the region of the supernova maximum at the </a:t>
            </a:r>
            <a:r>
              <a:rPr lang="en-US" sz="2000" b="1" dirty="0" err="1"/>
              <a:t>Maidanak</a:t>
            </a:r>
            <a:r>
              <a:rPr lang="en-US" sz="2000" b="1" dirty="0"/>
              <a:t> Astronomical Observatory made it possible to obtain photometric confirmation of its presence in this light curve.</a:t>
            </a:r>
            <a:endParaRPr lang="ru-RU" sz="2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Thanks for </a:t>
            </a:r>
            <a:r>
              <a:rPr lang="en-US" dirty="0"/>
              <a:t>your attention!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Spectroscopic confirmation SN 201015A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00" y="1280890"/>
            <a:ext cx="8174999" cy="5400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9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8" y="1325563"/>
            <a:ext cx="8523871" cy="5400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030" y="0"/>
            <a:ext cx="1202696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Photometry of the GRB </a:t>
            </a:r>
            <a:r>
              <a:rPr lang="en-US" dirty="0" smtClean="0"/>
              <a:t>201015A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64497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SN/GRB </a:t>
            </a:r>
            <a:r>
              <a:rPr lang="ru-RU" dirty="0" smtClean="0"/>
              <a:t>201015</a:t>
            </a:r>
            <a:r>
              <a:rPr lang="en-US" dirty="0" smtClean="0"/>
              <a:t>A light curve</a:t>
            </a:r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29" y="1280890"/>
            <a:ext cx="7730739" cy="5400000"/>
          </a:xfrm>
        </p:spPr>
      </p:pic>
    </p:spTree>
    <p:extLst>
      <p:ext uri="{BB962C8B-B14F-4D97-AF65-F5344CB8AC3E}">
        <p14:creationId xmlns:p14="http://schemas.microsoft.com/office/powerpoint/2010/main" val="28219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042"/>
            <a:ext cx="12192000" cy="1280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Approximation </a:t>
            </a:r>
            <a:r>
              <a:rPr lang="en-US" dirty="0"/>
              <a:t>of the supernova light curve by the analytical function</a:t>
            </a:r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8" y="1271848"/>
            <a:ext cx="8761504" cy="612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8664" y="1428226"/>
                <a:ext cx="1983348" cy="10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𝑓𝑎𝑙𝑙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𝑟𝑖𝑠𝑒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1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64" y="1428226"/>
                <a:ext cx="1983348" cy="107459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075384" y="4322559"/>
                <a:ext cx="2502480" cy="80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lg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lg</m:t>
                                      </m:r>
                                      <m: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384" y="4322559"/>
                <a:ext cx="2502480" cy="8018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804957" y="1811633"/>
                <a:ext cx="25944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957" y="1811633"/>
                <a:ext cx="2594492" cy="3077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592450" y="4569036"/>
                <a:ext cx="158940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𝐵𝑡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50" y="4569036"/>
                <a:ext cx="1589409" cy="30777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7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3" y="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ru-RU" sz="1400" b="1" i="1" dirty="0"/>
          </a:p>
        </p:txBody>
      </p:sp>
      <p:pic>
        <p:nvPicPr>
          <p:cNvPr id="1026" name="Picture 2" descr="https://upload.wikimedia.org/wikipedia/commons/thumb/6/69/GRB_artist_NASA_Zhang_Woosley.jpg/300px-GRB_artist_NASA_Zhang_Woosl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65" y="1892121"/>
            <a:ext cx="5431665" cy="36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0163" y="1152907"/>
                <a:ext cx="5431665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52−54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𝑒𝑟𝑔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с.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63" y="1152907"/>
                <a:ext cx="5431665" cy="6494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6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7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Gamma-ray bursts classification</a:t>
            </a:r>
            <a:endParaRPr lang="ru-RU" sz="14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11579" y="1598067"/>
            <a:ext cx="10515600" cy="4800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19772"/>
              </p:ext>
            </p:extLst>
          </p:nvPr>
        </p:nvGraphicFramePr>
        <p:xfrm>
          <a:off x="1193442" y="1804253"/>
          <a:ext cx="10998558" cy="414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279"/>
                <a:gridCol w="5499279"/>
              </a:tblGrid>
              <a:tr h="1034241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Short GRBs</a:t>
                      </a:r>
                      <a:endParaRPr lang="ru-RU" sz="3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Long GRBs</a:t>
                      </a:r>
                      <a:endParaRPr lang="ru-RU" sz="3000" dirty="0" smtClean="0"/>
                    </a:p>
                  </a:txBody>
                  <a:tcPr/>
                </a:tc>
              </a:tr>
              <a:tr h="10342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Duration less than ~ two seconds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Duration more than ~ two seconds</a:t>
                      </a:r>
                      <a:endParaRPr lang="ru-RU" sz="3200" dirty="0" smtClean="0"/>
                    </a:p>
                    <a:p>
                      <a:endParaRPr lang="ru-RU" sz="3200" dirty="0" smtClean="0"/>
                    </a:p>
                  </a:txBody>
                  <a:tcPr/>
                </a:tc>
              </a:tr>
              <a:tr h="103424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NS+NS or</a:t>
                      </a:r>
                      <a:r>
                        <a:rPr lang="ru-RU" sz="3200" dirty="0" smtClean="0"/>
                        <a:t> </a:t>
                      </a:r>
                      <a:r>
                        <a:rPr lang="en-US" sz="3200" dirty="0" smtClean="0"/>
                        <a:t>NS+BH merging</a:t>
                      </a:r>
                      <a:endParaRPr lang="ru-RU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Core-collapse supernova (</a:t>
                      </a:r>
                      <a:r>
                        <a:rPr lang="en-US" sz="3200" dirty="0" err="1" smtClean="0"/>
                        <a:t>Ib</a:t>
                      </a:r>
                      <a:r>
                        <a:rPr lang="en-US" sz="3200" dirty="0" smtClean="0"/>
                        <a:t>/c)</a:t>
                      </a:r>
                      <a:endParaRPr lang="ru-RU" sz="3200" dirty="0" smtClean="0"/>
                    </a:p>
                    <a:p>
                      <a:endParaRPr lang="ru-RU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2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78" y="-12879"/>
            <a:ext cx="10039869" cy="12808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Schematic light curve of gamma-ray bursts in the optical range</a:t>
            </a:r>
            <a:endParaRPr lang="ru-RU" sz="16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07965" y="4002157"/>
            <a:ext cx="1007165" cy="331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29" y="1268011"/>
            <a:ext cx="9771166" cy="4824000"/>
          </a:xfrm>
        </p:spPr>
      </p:pic>
      <p:sp>
        <p:nvSpPr>
          <p:cNvPr id="7" name="Прямоугольник 6"/>
          <p:cNvSpPr/>
          <p:nvPr/>
        </p:nvSpPr>
        <p:spPr>
          <a:xfrm>
            <a:off x="7778839" y="3837904"/>
            <a:ext cx="1056068" cy="329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4113" y="1609859"/>
            <a:ext cx="1326524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53944" y="2676659"/>
            <a:ext cx="1326524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33389" y="4106492"/>
            <a:ext cx="1326524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77528" y="3874672"/>
            <a:ext cx="1326524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Supernova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01324" y="4353531"/>
            <a:ext cx="2075644" cy="24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galaxy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87144" y="1609859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phase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80338" y="3052293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Afterglow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17206" y="435329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Jet-break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14657" y="378659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Supernova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681626" y="429042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galaxy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582" y="0"/>
            <a:ext cx="9081673" cy="1325563"/>
          </a:xfrm>
        </p:spPr>
        <p:txBody>
          <a:bodyPr/>
          <a:lstStyle/>
          <a:p>
            <a:pPr algn="ctr"/>
            <a:r>
              <a:rPr lang="en-US" dirty="0" smtClean="0"/>
              <a:t>GRB</a:t>
            </a:r>
            <a:r>
              <a:rPr lang="ru-RU" dirty="0" smtClean="0"/>
              <a:t> 201015</a:t>
            </a:r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en-US" dirty="0" smtClean="0"/>
              <a:t>review</a:t>
            </a:r>
            <a:endParaRPr lang="ru-RU" sz="1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582" y="1152907"/>
            <a:ext cx="10582140" cy="5466834"/>
          </a:xfrm>
        </p:spPr>
        <p:txBody>
          <a:bodyPr>
            <a:noAutofit/>
          </a:bodyPr>
          <a:lstStyle/>
          <a:p>
            <a:r>
              <a:rPr lang="en-US" sz="2500" dirty="0"/>
              <a:t>Registration date </a:t>
            </a:r>
            <a:r>
              <a:rPr lang="sv-SE" sz="2500" dirty="0" smtClean="0"/>
              <a:t>: October </a:t>
            </a:r>
            <a:r>
              <a:rPr lang="ru-RU" sz="2500" dirty="0" smtClean="0"/>
              <a:t>15</a:t>
            </a:r>
            <a:r>
              <a:rPr lang="en-US" sz="2500" dirty="0" smtClean="0"/>
              <a:t>, </a:t>
            </a:r>
            <a:r>
              <a:rPr lang="sv-SE" sz="2500" dirty="0" smtClean="0"/>
              <a:t>20</a:t>
            </a:r>
            <a:r>
              <a:rPr lang="ru-RU" sz="2500" dirty="0" smtClean="0"/>
              <a:t>2</a:t>
            </a:r>
            <a:r>
              <a:rPr lang="en-US" sz="2500" dirty="0" smtClean="0"/>
              <a:t>0</a:t>
            </a:r>
            <a:r>
              <a:rPr lang="ru-RU" sz="2500" dirty="0" smtClean="0"/>
              <a:t>, 22</a:t>
            </a:r>
            <a:r>
              <a:rPr lang="sv-SE" sz="2500" dirty="0" smtClean="0"/>
              <a:t>:</a:t>
            </a:r>
            <a:r>
              <a:rPr lang="ru-RU" sz="2500" dirty="0" smtClean="0"/>
              <a:t>50</a:t>
            </a:r>
            <a:r>
              <a:rPr lang="sv-SE" sz="2500" dirty="0" smtClean="0"/>
              <a:t>:</a:t>
            </a:r>
            <a:r>
              <a:rPr lang="ru-RU" sz="2500" dirty="0" smtClean="0"/>
              <a:t>13</a:t>
            </a:r>
            <a:r>
              <a:rPr lang="sv-SE" sz="2500" dirty="0" smtClean="0"/>
              <a:t> </a:t>
            </a:r>
            <a:r>
              <a:rPr lang="sv-SE" sz="2500" dirty="0"/>
              <a:t>UT</a:t>
            </a:r>
            <a:r>
              <a:rPr lang="en-US" sz="2500" dirty="0" smtClean="0"/>
              <a:t>;</a:t>
            </a:r>
          </a:p>
          <a:p>
            <a:r>
              <a:rPr lang="en-US" sz="2500" dirty="0" smtClean="0"/>
              <a:t>Registration</a:t>
            </a:r>
            <a:r>
              <a:rPr lang="ru-RU" sz="2500" dirty="0" smtClean="0"/>
              <a:t>: </a:t>
            </a:r>
            <a:r>
              <a:rPr lang="en-US" sz="2500" dirty="0" smtClean="0"/>
              <a:t>BAT/Swift (GCN Circ. 28632), XRT/Swift (GCN Circ. 28635), UVOT/Swift (GCN Circ. 28662), GBM/Fermi (GCN Circ. 28663);</a:t>
            </a:r>
            <a:endParaRPr lang="en-US" sz="2500" dirty="0"/>
          </a:p>
          <a:p>
            <a:r>
              <a:rPr lang="en-US" sz="2500" dirty="0" smtClean="0"/>
              <a:t>Coordinates</a:t>
            </a:r>
            <a:r>
              <a:rPr lang="ru-RU" sz="2500" dirty="0" smtClean="0"/>
              <a:t>: </a:t>
            </a:r>
            <a:r>
              <a:rPr lang="pt-BR" sz="2500" dirty="0" smtClean="0"/>
              <a:t>RA(J2000):</a:t>
            </a:r>
            <a:r>
              <a:rPr lang="ru-RU" sz="2500" dirty="0" smtClean="0"/>
              <a:t> </a:t>
            </a:r>
            <a:r>
              <a:rPr lang="pt-BR" sz="2500" dirty="0" smtClean="0"/>
              <a:t>23h 37m 16,414s</a:t>
            </a:r>
            <a:r>
              <a:rPr lang="en-US" sz="2500" dirty="0" smtClean="0"/>
              <a:t> </a:t>
            </a:r>
            <a:r>
              <a:rPr lang="pt-BR" sz="2500" dirty="0" smtClean="0"/>
              <a:t>Dec(J2000):</a:t>
            </a:r>
            <a:r>
              <a:rPr lang="ru-RU" sz="2500" dirty="0" smtClean="0"/>
              <a:t> </a:t>
            </a:r>
            <a:r>
              <a:rPr lang="pt-BR" sz="2500" dirty="0" smtClean="0"/>
              <a:t>+53d 24' 56,410"</a:t>
            </a:r>
            <a:endParaRPr lang="ru-RU" sz="2500" dirty="0" smtClean="0"/>
          </a:p>
          <a:p>
            <a:r>
              <a:rPr lang="en-US" sz="2500" dirty="0" smtClean="0"/>
              <a:t>Redshift</a:t>
            </a:r>
            <a:r>
              <a:rPr lang="ru-RU" sz="2500" dirty="0" smtClean="0"/>
              <a:t>: </a:t>
            </a:r>
            <a:r>
              <a:rPr lang="en-US" sz="2500" dirty="0" smtClean="0"/>
              <a:t>z=0,</a:t>
            </a:r>
            <a:r>
              <a:rPr lang="ru-RU" sz="2500" dirty="0" smtClean="0"/>
              <a:t>426</a:t>
            </a:r>
            <a:r>
              <a:rPr lang="en-US" sz="2500" dirty="0" smtClean="0"/>
              <a:t>(2,</a:t>
            </a:r>
            <a:r>
              <a:rPr lang="ru-RU" sz="2500" dirty="0" smtClean="0"/>
              <a:t>36</a:t>
            </a:r>
            <a:r>
              <a:rPr lang="en-US" sz="2500" dirty="0" smtClean="0"/>
              <a:t> </a:t>
            </a:r>
            <a:r>
              <a:rPr lang="en-US" sz="2500" dirty="0" err="1" smtClean="0"/>
              <a:t>Gpc</a:t>
            </a:r>
            <a:r>
              <a:rPr lang="en-US" sz="2500" dirty="0" smtClean="0"/>
              <a:t>)</a:t>
            </a:r>
            <a:r>
              <a:rPr lang="ru-RU" sz="2500" dirty="0" smtClean="0"/>
              <a:t>;</a:t>
            </a:r>
          </a:p>
          <a:p>
            <a:r>
              <a:rPr lang="en-US" sz="2500" dirty="0" smtClean="0"/>
              <a:t>T</a:t>
            </a:r>
            <a:r>
              <a:rPr lang="ru-RU" sz="2500" baseline="-25000" dirty="0" smtClean="0"/>
              <a:t>90</a:t>
            </a:r>
            <a:r>
              <a:rPr lang="en-US" sz="2500" baseline="-25000" dirty="0" smtClean="0"/>
              <a:t>,</a:t>
            </a:r>
            <a:r>
              <a:rPr lang="en-US" sz="2500" baseline="-25000" dirty="0" err="1" smtClean="0"/>
              <a:t>i</a:t>
            </a:r>
            <a:r>
              <a:rPr lang="ru-RU" sz="2500" dirty="0" smtClean="0"/>
              <a:t>= </a:t>
            </a:r>
            <a:r>
              <a:rPr lang="en-US" sz="2500" dirty="0" smtClean="0"/>
              <a:t>6,86+/-2,43</a:t>
            </a:r>
            <a:r>
              <a:rPr lang="en-US" sz="2500" dirty="0"/>
              <a:t> </a:t>
            </a:r>
            <a:r>
              <a:rPr lang="en-US" sz="2500" dirty="0" smtClean="0"/>
              <a:t>s</a:t>
            </a:r>
            <a:r>
              <a:rPr lang="ru-RU" sz="2500" dirty="0" smtClean="0"/>
              <a:t>;</a:t>
            </a:r>
          </a:p>
          <a:p>
            <a:pPr lvl="0"/>
            <a:r>
              <a:rPr lang="en-US" sz="2500" dirty="0" err="1" smtClean="0"/>
              <a:t>E</a:t>
            </a:r>
            <a:r>
              <a:rPr lang="en-US" sz="2500" baseline="-25000" dirty="0" err="1" smtClean="0"/>
              <a:t>iso</a:t>
            </a:r>
            <a:r>
              <a:rPr lang="en-US" sz="2500" dirty="0" smtClean="0"/>
              <a:t>=(1,1+/-0,2)10</a:t>
            </a:r>
            <a:r>
              <a:rPr lang="en-US" sz="2500" baseline="30000" dirty="0" smtClean="0"/>
              <a:t>50</a:t>
            </a:r>
            <a:r>
              <a:rPr lang="en-US" sz="2500" dirty="0" smtClean="0"/>
              <a:t> erg</a:t>
            </a:r>
            <a:r>
              <a:rPr lang="ru-RU" sz="2500" dirty="0" smtClean="0"/>
              <a:t>;</a:t>
            </a:r>
            <a:endParaRPr lang="ru-RU" sz="2500" dirty="0"/>
          </a:p>
          <a:p>
            <a:pPr lvl="0"/>
            <a:r>
              <a:rPr lang="en-US" sz="2500" dirty="0" err="1" smtClean="0"/>
              <a:t>E</a:t>
            </a:r>
            <a:r>
              <a:rPr lang="en-US" sz="2500" baseline="-25000" dirty="0" err="1" smtClean="0"/>
              <a:t>p,i</a:t>
            </a:r>
            <a:r>
              <a:rPr lang="en-US" sz="2500" dirty="0" smtClean="0"/>
              <a:t>=19,96+/-8,56 </a:t>
            </a:r>
            <a:r>
              <a:rPr lang="en-US" sz="2500" dirty="0" err="1" smtClean="0"/>
              <a:t>keV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0114"/>
          </a:xfrm>
        </p:spPr>
        <p:txBody>
          <a:bodyPr/>
          <a:lstStyle/>
          <a:p>
            <a:pPr algn="ctr"/>
            <a:r>
              <a:rPr lang="en-US" dirty="0" smtClean="0"/>
              <a:t>Observations</a:t>
            </a:r>
            <a:endParaRPr lang="ru-RU" sz="1400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53037" y="1235546"/>
            <a:ext cx="3689301" cy="52125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GRB-IKI </a:t>
            </a:r>
            <a:r>
              <a:rPr lang="en-US" sz="2200" dirty="0" err="1" smtClean="0"/>
              <a:t>FuN</a:t>
            </a:r>
            <a:r>
              <a:rPr lang="en-US" sz="2200" dirty="0" smtClean="0"/>
              <a:t>:</a:t>
            </a:r>
          </a:p>
          <a:p>
            <a:r>
              <a:rPr lang="en-US" sz="2200" dirty="0" err="1" smtClean="0"/>
              <a:t>Assy-Turgen</a:t>
            </a:r>
            <a:r>
              <a:rPr lang="en-US" sz="2200" dirty="0" smtClean="0"/>
              <a:t> (1,5 </a:t>
            </a:r>
            <a:r>
              <a:rPr lang="en-US" sz="2200" dirty="0"/>
              <a:t>m</a:t>
            </a:r>
            <a:r>
              <a:rPr lang="en-US" sz="2200" dirty="0" smtClean="0"/>
              <a:t>);</a:t>
            </a:r>
            <a:endParaRPr lang="en-US" sz="2200" dirty="0" smtClean="0"/>
          </a:p>
          <a:p>
            <a:r>
              <a:rPr lang="en-US" sz="2200" dirty="0" err="1" smtClean="0"/>
              <a:t>AbAO</a:t>
            </a:r>
            <a:r>
              <a:rPr lang="en-US" sz="2200" dirty="0" smtClean="0"/>
              <a:t> (0,8 </a:t>
            </a:r>
            <a:r>
              <a:rPr lang="en-US" sz="2200" dirty="0"/>
              <a:t>m</a:t>
            </a:r>
            <a:r>
              <a:rPr lang="en-US" sz="2200" dirty="0" smtClean="0"/>
              <a:t>);</a:t>
            </a:r>
            <a:endParaRPr lang="en-US" sz="2200" dirty="0" smtClean="0"/>
          </a:p>
          <a:p>
            <a:r>
              <a:rPr lang="en-US" sz="2200" dirty="0" smtClean="0"/>
              <a:t>TSHAO (1 </a:t>
            </a:r>
            <a:r>
              <a:rPr lang="en-US" sz="2200" dirty="0"/>
              <a:t>m</a:t>
            </a:r>
            <a:r>
              <a:rPr lang="en-US" sz="2200" dirty="0" smtClean="0"/>
              <a:t>);</a:t>
            </a:r>
            <a:endParaRPr lang="en-US" sz="2200" dirty="0" smtClean="0"/>
          </a:p>
          <a:p>
            <a:r>
              <a:rPr lang="en-US" sz="2200" dirty="0" err="1" smtClean="0"/>
              <a:t>CrAO</a:t>
            </a:r>
            <a:r>
              <a:rPr lang="en-US" sz="2200" dirty="0" smtClean="0"/>
              <a:t> (2,6 </a:t>
            </a:r>
            <a:r>
              <a:rPr lang="en-US" sz="2200" dirty="0"/>
              <a:t>m</a:t>
            </a:r>
            <a:r>
              <a:rPr lang="en-US" sz="2200" dirty="0" smtClean="0"/>
              <a:t>);</a:t>
            </a:r>
            <a:endParaRPr lang="en-US" sz="2200" dirty="0" smtClean="0"/>
          </a:p>
          <a:p>
            <a:r>
              <a:rPr lang="en-US" sz="2200" dirty="0" err="1" smtClean="0"/>
              <a:t>Mondy</a:t>
            </a:r>
            <a:r>
              <a:rPr lang="en-US" sz="2200" dirty="0" smtClean="0"/>
              <a:t> (1,5 </a:t>
            </a:r>
            <a:r>
              <a:rPr lang="en-US" sz="2200" dirty="0" smtClean="0"/>
              <a:t>m);</a:t>
            </a:r>
            <a:endParaRPr lang="en-US" sz="2200" dirty="0" smtClean="0"/>
          </a:p>
          <a:p>
            <a:r>
              <a:rPr lang="en-US" sz="2200" dirty="0" smtClean="0"/>
              <a:t>SAO RAS (</a:t>
            </a:r>
            <a:r>
              <a:rPr lang="ru-RU" sz="2200" dirty="0" smtClean="0"/>
              <a:t>1 </a:t>
            </a:r>
            <a:r>
              <a:rPr lang="en-US" sz="2200" dirty="0" smtClean="0"/>
              <a:t>m);</a:t>
            </a:r>
            <a:endParaRPr lang="en-US" sz="2200" dirty="0" smtClean="0"/>
          </a:p>
          <a:p>
            <a:r>
              <a:rPr lang="en-US" sz="2200" dirty="0" err="1" smtClean="0"/>
              <a:t>Maidanak</a:t>
            </a:r>
            <a:r>
              <a:rPr lang="en-US" sz="2200" dirty="0" smtClean="0"/>
              <a:t> (</a:t>
            </a:r>
            <a:r>
              <a:rPr lang="ru-RU" sz="2200" dirty="0" smtClean="0"/>
              <a:t>1,5 </a:t>
            </a:r>
            <a:r>
              <a:rPr lang="en-US" sz="2200" dirty="0" smtClean="0"/>
              <a:t>m);</a:t>
            </a:r>
            <a:endParaRPr lang="en-US" sz="2200" dirty="0" smtClean="0"/>
          </a:p>
          <a:p>
            <a:pPr marL="0" indent="0">
              <a:buNone/>
            </a:pPr>
            <a:r>
              <a:rPr lang="ru-RU" sz="2200" dirty="0" smtClean="0"/>
              <a:t>---------------------------</a:t>
            </a:r>
            <a:endParaRPr lang="en-US" sz="2200" dirty="0" smtClean="0"/>
          </a:p>
          <a:p>
            <a:r>
              <a:rPr lang="en-US" sz="2200" dirty="0" err="1" smtClean="0"/>
              <a:t>NUTTel</a:t>
            </a:r>
            <a:r>
              <a:rPr lang="en-US" sz="2200" dirty="0" smtClean="0"/>
              <a:t> (…);</a:t>
            </a:r>
          </a:p>
          <a:p>
            <a:r>
              <a:rPr lang="en-US" sz="2200" dirty="0" smtClean="0"/>
              <a:t>GTC (10,4 </a:t>
            </a:r>
            <a:r>
              <a:rPr lang="en-US" sz="2200" dirty="0"/>
              <a:t>m</a:t>
            </a:r>
            <a:r>
              <a:rPr lang="en-US" sz="2200" dirty="0" smtClean="0"/>
              <a:t>);</a:t>
            </a:r>
            <a:endParaRPr lang="ru-RU" sz="2200" dirty="0" smtClean="0"/>
          </a:p>
          <a:p>
            <a:r>
              <a:rPr lang="en-US" sz="2200" dirty="0" smtClean="0"/>
              <a:t>LBT (8,4 </a:t>
            </a:r>
            <a:r>
              <a:rPr lang="en-US" sz="2200" dirty="0"/>
              <a:t>m</a:t>
            </a:r>
            <a:r>
              <a:rPr lang="en-US" sz="2200" dirty="0" smtClean="0"/>
              <a:t>);</a:t>
            </a:r>
            <a:endParaRPr lang="en-US" sz="2200" dirty="0" smtClean="0"/>
          </a:p>
          <a:p>
            <a:r>
              <a:rPr lang="en-US" sz="2200" dirty="0" smtClean="0"/>
              <a:t>FRAM-ORM (</a:t>
            </a:r>
            <a:r>
              <a:rPr lang="ru-RU" sz="2200" dirty="0" smtClean="0"/>
              <a:t>0,25 </a:t>
            </a:r>
            <a:r>
              <a:rPr lang="en-US" sz="2200" dirty="0" smtClean="0"/>
              <a:t>m)</a:t>
            </a:r>
            <a:r>
              <a:rPr lang="ru-RU" sz="2200" dirty="0" smtClean="0"/>
              <a:t>.</a:t>
            </a:r>
            <a:endParaRPr lang="en-US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86" y="1244683"/>
            <a:ext cx="8113527" cy="52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30" y="0"/>
            <a:ext cx="12026969" cy="13265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Multicolor light curve of GRB 201015A</a:t>
            </a:r>
            <a:endParaRPr lang="ru-RU" sz="16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42" y="1325563"/>
            <a:ext cx="7730739" cy="5400000"/>
          </a:xfrm>
        </p:spPr>
      </p:pic>
      <p:sp>
        <p:nvSpPr>
          <p:cNvPr id="6" name="TextBox 5"/>
          <p:cNvSpPr txBox="1"/>
          <p:nvPr/>
        </p:nvSpPr>
        <p:spPr>
          <a:xfrm>
            <a:off x="5568570" y="541924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galaxy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13144" y="188731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z=0,426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70361" y="281840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Afterglow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Multicolor light curve of GRB 201015A</a:t>
            </a:r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72" y="1325563"/>
            <a:ext cx="7730739" cy="5400000"/>
          </a:xfrm>
        </p:spPr>
      </p:pic>
      <p:sp>
        <p:nvSpPr>
          <p:cNvPr id="6" name="TextBox 5"/>
          <p:cNvSpPr txBox="1"/>
          <p:nvPr/>
        </p:nvSpPr>
        <p:spPr>
          <a:xfrm>
            <a:off x="2230985" y="209238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z=0,426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57316" y="3228541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Afterglow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948" y="5500851"/>
            <a:ext cx="151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galaxy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0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Afterglow stage approximation</a:t>
            </a:r>
            <a:endParaRPr lang="ru-RU" sz="1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B87F-F336-4684-9C9B-DA2D8D53BB3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30" y="1325563"/>
            <a:ext cx="7730739" cy="5400000"/>
          </a:xfrm>
        </p:spPr>
      </p:pic>
      <p:sp>
        <p:nvSpPr>
          <p:cNvPr id="6" name="TextBox 5"/>
          <p:cNvSpPr txBox="1"/>
          <p:nvPr/>
        </p:nvSpPr>
        <p:spPr>
          <a:xfrm>
            <a:off x="2230630" y="208534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z=0,426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17243" y="5429626"/>
            <a:ext cx="149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galaxy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60618" y="402556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7600" y="3672840"/>
            <a:ext cx="485140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64105" y="356131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~t</a:t>
            </a:r>
            <a:r>
              <a:rPr lang="en-US" baseline="30000" dirty="0" smtClean="0"/>
              <a:t>-0,96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27895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3310</TotalTime>
  <Words>637</Words>
  <Application>Microsoft Office PowerPoint</Application>
  <PresentationFormat>Широкоэкранный</PresentationFormat>
  <Paragraphs>103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Wingdings 3</vt:lpstr>
      <vt:lpstr>Легкий дым</vt:lpstr>
      <vt:lpstr>GRB 201015A: from seconds to months optical monitoring and supernova discovery</vt:lpstr>
      <vt:lpstr>Introduction</vt:lpstr>
      <vt:lpstr>Gamma-ray bursts classification</vt:lpstr>
      <vt:lpstr>Schematic light curve of gamma-ray bursts in the optical range</vt:lpstr>
      <vt:lpstr>GRB 201015A: review</vt:lpstr>
      <vt:lpstr>Observations</vt:lpstr>
      <vt:lpstr>Multicolor light curve of GRB 201015A</vt:lpstr>
      <vt:lpstr>Multicolor light curve of GRB 201015A</vt:lpstr>
      <vt:lpstr>Afterglow stage approximation</vt:lpstr>
      <vt:lpstr>Презентация PowerPoint</vt:lpstr>
      <vt:lpstr>Презентация PowerPoint</vt:lpstr>
      <vt:lpstr>  Spectroscopic confirmation of SN associated with GBR 201015A</vt:lpstr>
      <vt:lpstr>Conclusions</vt:lpstr>
      <vt:lpstr>Thanks for your attention!</vt:lpstr>
      <vt:lpstr> Spectroscopic confirmation SN 201015A</vt:lpstr>
      <vt:lpstr>Презентация PowerPoint</vt:lpstr>
      <vt:lpstr>SN/GRB 201015A light curve</vt:lpstr>
      <vt:lpstr>Approximation of the supernova light curve by the analytical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Гамма-всплеск 181201А</dc:title>
  <dc:creator>123</dc:creator>
  <cp:lastModifiedBy>123</cp:lastModifiedBy>
  <cp:revision>351</cp:revision>
  <dcterms:created xsi:type="dcterms:W3CDTF">2019-04-11T12:12:22Z</dcterms:created>
  <dcterms:modified xsi:type="dcterms:W3CDTF">2021-08-06T05:01:33Z</dcterms:modified>
</cp:coreProperties>
</file>